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c8267503e_4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5c8267503e_4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5c8267503e_4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5c8267503e_4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c8267503e_4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5c8267503e_4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5c8267503e_4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5c8267503e_4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5c8267503e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5c8267503e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c8267503e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5c8267503e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5c8267503e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5c8267503e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5c826750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5c826750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5c8267503e_4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5c8267503e_4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c8267503e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5c8267503e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5c8267503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5c8267503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f6e5ac3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f6e5ac3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lang="es">
                <a:solidFill>
                  <a:srgbClr val="202124"/>
                </a:solidFill>
                <a:highlight>
                  <a:srgbClr val="F8F9FA"/>
                </a:highlight>
              </a:rPr>
              <a:t>&gt;&gt;Take “</a:t>
            </a:r>
            <a:r>
              <a:rPr lang="es" sz="1200">
                <a:solidFill>
                  <a:srgbClr val="202124"/>
                </a:solidFill>
                <a:highlight>
                  <a:srgbClr val="F8F9FA"/>
                </a:highlight>
              </a:rPr>
              <a:t>flight simulator” for example</a:t>
            </a:r>
            <a:endParaRPr>
              <a:solidFill>
                <a:srgbClr val="202124"/>
              </a:solidFill>
              <a:highlight>
                <a:srgbClr val="F8F9FA"/>
              </a:highlight>
            </a:endParaRPr>
          </a:p>
          <a:p>
            <a:pPr indent="0" lvl="0" marL="0" marR="38100" rtl="0" algn="l">
              <a:lnSpc>
                <a:spcPct val="128571"/>
              </a:lnSpc>
              <a:spcBef>
                <a:spcPts val="0"/>
              </a:spcBef>
              <a:spcAft>
                <a:spcPts val="0"/>
              </a:spcAft>
              <a:buNone/>
            </a:pPr>
            <a:r>
              <a:t/>
            </a:r>
            <a:endParaRPr>
              <a:solidFill>
                <a:srgbClr val="202124"/>
              </a:solidFill>
              <a:highlight>
                <a:srgbClr val="F8F9FA"/>
              </a:highlight>
            </a:endParaRPr>
          </a:p>
          <a:p>
            <a:pPr indent="0" lvl="0" marL="0" marR="38100" rtl="0" algn="l">
              <a:lnSpc>
                <a:spcPct val="128571"/>
              </a:lnSpc>
              <a:spcBef>
                <a:spcPts val="0"/>
              </a:spcBef>
              <a:spcAft>
                <a:spcPts val="0"/>
              </a:spcAft>
              <a:buNone/>
            </a:pPr>
            <a:r>
              <a:rPr lang="es">
                <a:solidFill>
                  <a:srgbClr val="202124"/>
                </a:solidFill>
                <a:highlight>
                  <a:srgbClr val="F8F9FA"/>
                </a:highlight>
              </a:rPr>
              <a:t>&gt;&gt;</a:t>
            </a:r>
            <a:r>
              <a:rPr lang="es" sz="1200">
                <a:solidFill>
                  <a:srgbClr val="202124"/>
                </a:solidFill>
                <a:highlight>
                  <a:srgbClr val="F8F9FA"/>
                </a:highlight>
              </a:rPr>
              <a:t>The simulator can provide a high level of complex operation functions equivalent to the equipment, allowing students to have sufficient time to think in a safe environment, to learn the opportunity for trial and error and correction.</a:t>
            </a:r>
            <a:endParaRPr sz="1200">
              <a:solidFill>
                <a:srgbClr val="202124"/>
              </a:solidFill>
              <a:highlight>
                <a:srgbClr val="F8F9FA"/>
              </a:highlight>
            </a:endParaRPr>
          </a:p>
          <a:p>
            <a:pPr indent="0" lvl="0" marL="0" marR="38100" rtl="0" algn="l">
              <a:lnSpc>
                <a:spcPct val="128571"/>
              </a:lnSpc>
              <a:spcBef>
                <a:spcPts val="0"/>
              </a:spcBef>
              <a:spcAft>
                <a:spcPts val="0"/>
              </a:spcAft>
              <a:buNone/>
            </a:pPr>
            <a:r>
              <a:rPr lang="es" sz="1050">
                <a:solidFill>
                  <a:srgbClr val="363636"/>
                </a:solidFill>
                <a:highlight>
                  <a:srgbClr val="FFFFFF"/>
                </a:highlight>
              </a:rPr>
              <a:t>Also,</a:t>
            </a:r>
            <a:endParaRPr>
              <a:solidFill>
                <a:srgbClr val="202124"/>
              </a:solidFill>
              <a:highlight>
                <a:srgbClr val="F8F9FA"/>
              </a:highlight>
            </a:endParaRPr>
          </a:p>
          <a:p>
            <a:pPr indent="0" lvl="0" marL="0" marR="38100" rtl="0" algn="l">
              <a:lnSpc>
                <a:spcPct val="128571"/>
              </a:lnSpc>
              <a:spcBef>
                <a:spcPts val="0"/>
              </a:spcBef>
              <a:spcAft>
                <a:spcPts val="0"/>
              </a:spcAft>
              <a:buNone/>
            </a:pPr>
            <a:r>
              <a:rPr lang="es">
                <a:solidFill>
                  <a:srgbClr val="202124"/>
                </a:solidFill>
                <a:highlight>
                  <a:srgbClr val="F8F9FA"/>
                </a:highlight>
              </a:rPr>
              <a:t>&gt;&gt;</a:t>
            </a:r>
            <a:r>
              <a:rPr lang="es" sz="1200">
                <a:solidFill>
                  <a:srgbClr val="202124"/>
                </a:solidFill>
                <a:highlight>
                  <a:srgbClr val="F8F9FA"/>
                </a:highlight>
              </a:rPr>
              <a:t>simulator c</a:t>
            </a:r>
            <a:r>
              <a:rPr lang="es" sz="1200">
                <a:solidFill>
                  <a:srgbClr val="202124"/>
                </a:solidFill>
                <a:highlight>
                  <a:srgbClr val="F8F9FA"/>
                </a:highlight>
              </a:rPr>
              <a:t>an perform rehearsal of actual actions or tasks, fully familiarize with and predict possible situations, increase the ability to handle special situations and shorten the reaction time, which is helpful to complete the task.</a:t>
            </a:r>
            <a:endParaRPr sz="1200">
              <a:solidFill>
                <a:srgbClr val="202124"/>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a:solidFill>
                <a:srgbClr val="202124"/>
              </a:solidFill>
              <a:highlight>
                <a:srgbClr val="F8F9FA"/>
              </a:high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f6e5ac3f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f6e5ac3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&gt;&gt;so how do we judge a good simulation?</a:t>
            </a:r>
            <a:endParaRPr/>
          </a:p>
          <a:p>
            <a:pPr indent="0" lvl="0" marL="0" rtl="0" algn="l">
              <a:spcBef>
                <a:spcPts val="0"/>
              </a:spcBef>
              <a:spcAft>
                <a:spcPts val="0"/>
              </a:spcAft>
              <a:buNone/>
            </a:pPr>
            <a:r>
              <a:rPr lang="es"/>
              <a:t>there are 4 important points: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5c8267503e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5c8267503e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5c8267503e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5c8267503e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5c8267503e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5c8267503e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5c8267503e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5c8267503e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5c8267503e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5c8267503e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NOd5hHDOCMdb4TcD_j-5z-RLqcMY0OtX/view" TargetMode="Externa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711875"/>
            <a:ext cx="8520600" cy="792600"/>
          </a:xfrm>
          <a:prstGeom prst="rect">
            <a:avLst/>
          </a:prstGeom>
        </p:spPr>
        <p:txBody>
          <a:bodyPr anchorCtr="0" anchor="t" bIns="91425" lIns="91425" spcFirstLastPara="1" rIns="91425" wrap="square" tIns="91425">
            <a:normAutofit fontScale="25000" lnSpcReduction="20000"/>
          </a:bodyPr>
          <a:lstStyle/>
          <a:p>
            <a:pPr indent="0" lvl="0" marL="0" rtl="0" algn="ctr">
              <a:lnSpc>
                <a:spcPct val="90000"/>
              </a:lnSpc>
              <a:spcBef>
                <a:spcPts val="1000"/>
              </a:spcBef>
              <a:spcAft>
                <a:spcPts val="0"/>
              </a:spcAft>
              <a:buClr>
                <a:schemeClr val="dk1"/>
              </a:buClr>
              <a:buSzPts val="275"/>
              <a:buFont typeface="Arial"/>
              <a:buNone/>
            </a:pPr>
            <a:r>
              <a:rPr lang="es" sz="7200">
                <a:solidFill>
                  <a:schemeClr val="dk1"/>
                </a:solidFill>
              </a:rPr>
              <a:t># HW4</a:t>
            </a:r>
            <a:endParaRPr sz="7200">
              <a:solidFill>
                <a:schemeClr val="dk1"/>
              </a:solidFill>
            </a:endParaRPr>
          </a:p>
          <a:p>
            <a:pPr indent="0" lvl="0" marL="0" rtl="0" algn="ctr">
              <a:lnSpc>
                <a:spcPct val="90000"/>
              </a:lnSpc>
              <a:spcBef>
                <a:spcPts val="1000"/>
              </a:spcBef>
              <a:spcAft>
                <a:spcPts val="0"/>
              </a:spcAft>
              <a:buClr>
                <a:schemeClr val="dk1"/>
              </a:buClr>
              <a:buSzPts val="275"/>
              <a:buFont typeface="Arial"/>
              <a:buNone/>
            </a:pPr>
            <a:r>
              <a:rPr lang="es" sz="7200">
                <a:solidFill>
                  <a:schemeClr val="dk1"/>
                </a:solidFill>
              </a:rPr>
              <a:t>Group 6</a:t>
            </a:r>
            <a:endParaRPr sz="7200">
              <a:solidFill>
                <a:schemeClr val="dk1"/>
              </a:solidFill>
            </a:endParaRPr>
          </a:p>
          <a:p>
            <a:pPr indent="0" lvl="0" marL="0" rtl="0" algn="ctr">
              <a:lnSpc>
                <a:spcPct val="90000"/>
              </a:lnSpc>
              <a:spcBef>
                <a:spcPts val="1000"/>
              </a:spcBef>
              <a:spcAft>
                <a:spcPts val="0"/>
              </a:spcAft>
              <a:buClr>
                <a:schemeClr val="dk1"/>
              </a:buClr>
              <a:buSzPts val="275"/>
              <a:buFont typeface="Arial"/>
              <a:buNone/>
            </a:pPr>
            <a:r>
              <a:rPr lang="es" sz="7200">
                <a:solidFill>
                  <a:schemeClr val="dk1"/>
                </a:solidFill>
                <a:latin typeface="BiauKai"/>
                <a:ea typeface="BiauKai"/>
                <a:cs typeface="BiauKai"/>
                <a:sym typeface="BiauKai"/>
              </a:rPr>
              <a:t>陳政霆 </a:t>
            </a:r>
            <a:r>
              <a:rPr lang="es" sz="7200">
                <a:solidFill>
                  <a:schemeClr val="dk1"/>
                </a:solidFill>
              </a:rPr>
              <a:t>(Leon)</a:t>
            </a:r>
            <a:endParaRPr sz="7200">
              <a:solidFill>
                <a:schemeClr val="dk1"/>
              </a:solidFill>
            </a:endParaRPr>
          </a:p>
          <a:p>
            <a:pPr indent="0" lvl="0" marL="0" rtl="0" algn="ctr">
              <a:lnSpc>
                <a:spcPct val="90000"/>
              </a:lnSpc>
              <a:spcBef>
                <a:spcPts val="1000"/>
              </a:spcBef>
              <a:spcAft>
                <a:spcPts val="0"/>
              </a:spcAft>
              <a:buClr>
                <a:schemeClr val="dk1"/>
              </a:buClr>
              <a:buSzPts val="275"/>
              <a:buFont typeface="Arial"/>
              <a:buNone/>
            </a:pPr>
            <a:r>
              <a:rPr lang="es" sz="7200">
                <a:solidFill>
                  <a:schemeClr val="dk1"/>
                </a:solidFill>
                <a:latin typeface="BiauKai"/>
                <a:ea typeface="BiauKai"/>
                <a:cs typeface="BiauKai"/>
                <a:sym typeface="BiauKai"/>
              </a:rPr>
              <a:t>陳彥霖 </a:t>
            </a:r>
            <a:r>
              <a:rPr lang="es" sz="7200">
                <a:solidFill>
                  <a:schemeClr val="dk1"/>
                </a:solidFill>
              </a:rPr>
              <a:t>(Eric)</a:t>
            </a:r>
            <a:endParaRPr sz="7200">
              <a:solidFill>
                <a:schemeClr val="dk1"/>
              </a:solidFill>
            </a:endParaRPr>
          </a:p>
          <a:p>
            <a:pPr indent="0" lvl="0" marL="0" rtl="0" algn="ctr">
              <a:lnSpc>
                <a:spcPct val="90000"/>
              </a:lnSpc>
              <a:spcBef>
                <a:spcPts val="1000"/>
              </a:spcBef>
              <a:spcAft>
                <a:spcPts val="0"/>
              </a:spcAft>
              <a:buClr>
                <a:schemeClr val="dk1"/>
              </a:buClr>
              <a:buSzPts val="275"/>
              <a:buFont typeface="Arial"/>
              <a:buNone/>
            </a:pPr>
            <a:r>
              <a:rPr lang="es" sz="7200">
                <a:solidFill>
                  <a:schemeClr val="dk1"/>
                </a:solidFill>
              </a:rPr>
              <a:t>Belén Casajús</a:t>
            </a:r>
            <a:endParaRPr sz="7200">
              <a:solidFill>
                <a:schemeClr val="dk1"/>
              </a:solidFill>
            </a:endParaRPr>
          </a:p>
          <a:p>
            <a:pPr indent="0" lvl="0" marL="0" rtl="0" algn="ctr">
              <a:spcBef>
                <a:spcPts val="0"/>
              </a:spcBef>
              <a:spcAft>
                <a:spcPts val="0"/>
              </a:spcAft>
              <a:buNone/>
            </a:pPr>
            <a:r>
              <a:t/>
            </a:r>
            <a:endParaRPr/>
          </a:p>
        </p:txBody>
      </p:sp>
      <p:sp>
        <p:nvSpPr>
          <p:cNvPr id="55" name="Google Shape;55;p13"/>
          <p:cNvSpPr txBox="1"/>
          <p:nvPr/>
        </p:nvSpPr>
        <p:spPr>
          <a:xfrm>
            <a:off x="311700" y="1238125"/>
            <a:ext cx="8652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600">
                <a:solidFill>
                  <a:schemeClr val="dk1"/>
                </a:solidFill>
              </a:rPr>
              <a:t>Simulation of light scattering and propagation</a:t>
            </a:r>
            <a:endParaRPr sz="200"/>
          </a:p>
        </p:txBody>
      </p:sp>
      <p:pic>
        <p:nvPicPr>
          <p:cNvPr id="56" name="Google Shape;56;p13"/>
          <p:cNvPicPr preferRelativeResize="0"/>
          <p:nvPr/>
        </p:nvPicPr>
        <p:blipFill>
          <a:blip r:embed="rId3">
            <a:alphaModFix/>
          </a:blip>
          <a:stretch>
            <a:fillRect/>
          </a:stretch>
        </p:blipFill>
        <p:spPr>
          <a:xfrm>
            <a:off x="7860325" y="174275"/>
            <a:ext cx="809625" cy="80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6" name="Google Shape;12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2" title="螢幕錄製 2022-09-28 下午10.46.00.mov">
            <a:hlinkClick r:id="rId3"/>
          </p:cNvPr>
          <p:cNvPicPr preferRelativeResize="0"/>
          <p:nvPr/>
        </p:nvPicPr>
        <p:blipFill>
          <a:blip r:embed="rId4">
            <a:alphaModFix/>
          </a:blip>
          <a:stretch>
            <a:fillRect/>
          </a:stretch>
        </p:blipFill>
        <p:spPr>
          <a:xfrm>
            <a:off x="1745875" y="388325"/>
            <a:ext cx="5652258" cy="4239200"/>
          </a:xfrm>
          <a:prstGeom prst="rect">
            <a:avLst/>
          </a:prstGeom>
          <a:noFill/>
          <a:ln>
            <a:noFill/>
          </a:ln>
        </p:spPr>
      </p:pic>
      <p:sp>
        <p:nvSpPr>
          <p:cNvPr id="128" name="Google Shape;128;p22"/>
          <p:cNvSpPr txBox="1"/>
          <p:nvPr/>
        </p:nvSpPr>
        <p:spPr>
          <a:xfrm>
            <a:off x="3164100" y="4627525"/>
            <a:ext cx="28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Figure 4. 3D field plot for 30˚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1" name="Google Shape;14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3" name="Google Shape;143;p24"/>
          <p:cNvSpPr txBox="1"/>
          <p:nvPr/>
        </p:nvSpPr>
        <p:spPr>
          <a:xfrm>
            <a:off x="3164100" y="4627525"/>
            <a:ext cx="28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Figure 5. 2D field plot for 10˚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9" name="Google Shape;14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5"/>
          <p:cNvPicPr preferRelativeResize="0"/>
          <p:nvPr/>
        </p:nvPicPr>
        <p:blipFill>
          <a:blip r:embed="rId3">
            <a:alphaModFix/>
          </a:blip>
          <a:stretch>
            <a:fillRect/>
          </a:stretch>
        </p:blipFill>
        <p:spPr>
          <a:xfrm>
            <a:off x="1685675" y="402575"/>
            <a:ext cx="5926999" cy="4445250"/>
          </a:xfrm>
          <a:prstGeom prst="rect">
            <a:avLst/>
          </a:prstGeom>
          <a:noFill/>
          <a:ln>
            <a:noFill/>
          </a:ln>
        </p:spPr>
      </p:pic>
      <p:sp>
        <p:nvSpPr>
          <p:cNvPr id="151" name="Google Shape;151;p25"/>
          <p:cNvSpPr txBox="1"/>
          <p:nvPr/>
        </p:nvSpPr>
        <p:spPr>
          <a:xfrm>
            <a:off x="3164100" y="4627525"/>
            <a:ext cx="28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Figure 6. 3D field plot for 10˚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7" name="Google Shape;15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6"/>
          <p:cNvPicPr preferRelativeResize="0"/>
          <p:nvPr/>
        </p:nvPicPr>
        <p:blipFill>
          <a:blip r:embed="rId3">
            <a:alphaModFix/>
          </a:blip>
          <a:stretch>
            <a:fillRect/>
          </a:stretch>
        </p:blipFill>
        <p:spPr>
          <a:xfrm>
            <a:off x="3895725" y="2228850"/>
            <a:ext cx="1657350" cy="990600"/>
          </a:xfrm>
          <a:prstGeom prst="rect">
            <a:avLst/>
          </a:prstGeom>
          <a:noFill/>
          <a:ln>
            <a:noFill/>
          </a:ln>
        </p:spPr>
      </p:pic>
      <p:pic>
        <p:nvPicPr>
          <p:cNvPr id="159" name="Google Shape;159;p26"/>
          <p:cNvPicPr preferRelativeResize="0"/>
          <p:nvPr/>
        </p:nvPicPr>
        <p:blipFill>
          <a:blip r:embed="rId4">
            <a:alphaModFix/>
          </a:blip>
          <a:stretch>
            <a:fillRect/>
          </a:stretch>
        </p:blipFill>
        <p:spPr>
          <a:xfrm>
            <a:off x="7743863" y="428575"/>
            <a:ext cx="809625" cy="800100"/>
          </a:xfrm>
          <a:prstGeom prst="rect">
            <a:avLst/>
          </a:prstGeom>
          <a:noFill/>
          <a:ln>
            <a:noFill/>
          </a:ln>
        </p:spPr>
      </p:pic>
      <p:pic>
        <p:nvPicPr>
          <p:cNvPr id="160" name="Google Shape;160;p26"/>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6" name="Google Shape;16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27"/>
          <p:cNvPicPr preferRelativeResize="0"/>
          <p:nvPr/>
        </p:nvPicPr>
        <p:blipFill>
          <a:blip r:embed="rId3">
            <a:alphaModFix/>
          </a:blip>
          <a:stretch>
            <a:fillRect/>
          </a:stretch>
        </p:blipFill>
        <p:spPr>
          <a:xfrm>
            <a:off x="1485900" y="247650"/>
            <a:ext cx="6477000" cy="4953000"/>
          </a:xfrm>
          <a:prstGeom prst="rect">
            <a:avLst/>
          </a:prstGeom>
          <a:noFill/>
          <a:ln>
            <a:noFill/>
          </a:ln>
        </p:spPr>
      </p:pic>
      <p:pic>
        <p:nvPicPr>
          <p:cNvPr id="168" name="Google Shape;168;p27"/>
          <p:cNvPicPr preferRelativeResize="0"/>
          <p:nvPr/>
        </p:nvPicPr>
        <p:blipFill>
          <a:blip r:embed="rId4">
            <a:alphaModFix/>
          </a:blip>
          <a:stretch>
            <a:fillRect/>
          </a:stretch>
        </p:blipFill>
        <p:spPr>
          <a:xfrm>
            <a:off x="7839663" y="352375"/>
            <a:ext cx="809625" cy="800100"/>
          </a:xfrm>
          <a:prstGeom prst="rect">
            <a:avLst/>
          </a:prstGeom>
          <a:noFill/>
          <a:ln>
            <a:noFill/>
          </a:ln>
        </p:spPr>
      </p:pic>
      <p:pic>
        <p:nvPicPr>
          <p:cNvPr id="169" name="Google Shape;169;p27"/>
          <p:cNvPicPr preferRelativeResize="0"/>
          <p:nvPr/>
        </p:nvPicPr>
        <p:blipFill>
          <a:blip r:embed="rId5">
            <a:alphaModFix/>
          </a:blip>
          <a:stretch>
            <a:fillRect/>
          </a:stretch>
        </p:blipFill>
        <p:spPr>
          <a:xfrm>
            <a:off x="0" y="0"/>
            <a:ext cx="9144000" cy="5143500"/>
          </a:xfrm>
          <a:prstGeom prst="rect">
            <a:avLst/>
          </a:prstGeom>
          <a:noFill/>
          <a:ln>
            <a:noFill/>
          </a:ln>
        </p:spPr>
      </p:pic>
      <p:sp>
        <p:nvSpPr>
          <p:cNvPr id="170" name="Google Shape;170;p27"/>
          <p:cNvSpPr txBox="1"/>
          <p:nvPr/>
        </p:nvSpPr>
        <p:spPr>
          <a:xfrm>
            <a:off x="3164100" y="4627525"/>
            <a:ext cx="28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Figure 7. 2D field plot for 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6" name="Google Shape;17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8"/>
          <p:cNvPicPr preferRelativeResize="0"/>
          <p:nvPr/>
        </p:nvPicPr>
        <p:blipFill>
          <a:blip r:embed="rId3">
            <a:alphaModFix/>
          </a:blip>
          <a:stretch>
            <a:fillRect/>
          </a:stretch>
        </p:blipFill>
        <p:spPr>
          <a:xfrm>
            <a:off x="7743863" y="352375"/>
            <a:ext cx="809625" cy="800100"/>
          </a:xfrm>
          <a:prstGeom prst="rect">
            <a:avLst/>
          </a:prstGeom>
          <a:noFill/>
          <a:ln>
            <a:noFill/>
          </a:ln>
        </p:spPr>
      </p:pic>
      <p:pic>
        <p:nvPicPr>
          <p:cNvPr id="178" name="Google Shape;178;p28"/>
          <p:cNvPicPr preferRelativeResize="0"/>
          <p:nvPr/>
        </p:nvPicPr>
        <p:blipFill>
          <a:blip r:embed="rId4">
            <a:alphaModFix/>
          </a:blip>
          <a:stretch>
            <a:fillRect/>
          </a:stretch>
        </p:blipFill>
        <p:spPr>
          <a:xfrm>
            <a:off x="1504950" y="276225"/>
            <a:ext cx="6134100" cy="4591050"/>
          </a:xfrm>
          <a:prstGeom prst="rect">
            <a:avLst/>
          </a:prstGeom>
          <a:noFill/>
          <a:ln>
            <a:noFill/>
          </a:ln>
        </p:spPr>
      </p:pic>
      <p:pic>
        <p:nvPicPr>
          <p:cNvPr id="179" name="Google Shape;179;p28"/>
          <p:cNvPicPr preferRelativeResize="0"/>
          <p:nvPr/>
        </p:nvPicPr>
        <p:blipFill>
          <a:blip r:embed="rId5">
            <a:alphaModFix/>
          </a:blip>
          <a:stretch>
            <a:fillRect/>
          </a:stretch>
        </p:blipFill>
        <p:spPr>
          <a:xfrm>
            <a:off x="0" y="0"/>
            <a:ext cx="9144000" cy="5143500"/>
          </a:xfrm>
          <a:prstGeom prst="rect">
            <a:avLst/>
          </a:prstGeom>
          <a:noFill/>
          <a:ln>
            <a:noFill/>
          </a:ln>
        </p:spPr>
      </p:pic>
      <p:sp>
        <p:nvSpPr>
          <p:cNvPr id="180" name="Google Shape;180;p28"/>
          <p:cNvSpPr txBox="1"/>
          <p:nvPr/>
        </p:nvSpPr>
        <p:spPr>
          <a:xfrm>
            <a:off x="3164100" y="4627525"/>
            <a:ext cx="28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Figure 8. 3D field plot for 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1514400" y="531875"/>
            <a:ext cx="6288900" cy="79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100">
                <a:solidFill>
                  <a:srgbClr val="333333"/>
                </a:solidFill>
                <a:highlight>
                  <a:srgbClr val="FFFFFF"/>
                </a:highlight>
              </a:rPr>
              <a:t>2-2 The relationship between the angle and equipotential surface</a:t>
            </a:r>
            <a:endParaRPr b="1" sz="3700"/>
          </a:p>
        </p:txBody>
      </p:sp>
      <p:sp>
        <p:nvSpPr>
          <p:cNvPr id="186" name="Google Shape;186;p29"/>
          <p:cNvSpPr txBox="1"/>
          <p:nvPr>
            <p:ph idx="1" type="body"/>
          </p:nvPr>
        </p:nvSpPr>
        <p:spPr>
          <a:xfrm>
            <a:off x="521100" y="2335325"/>
            <a:ext cx="2190600" cy="10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s" sz="1300">
                <a:solidFill>
                  <a:schemeClr val="dk1"/>
                </a:solidFill>
                <a:highlight>
                  <a:srgbClr val="F8F9FA"/>
                </a:highlight>
              </a:rPr>
              <a:t>V</a:t>
            </a:r>
            <a:r>
              <a:rPr lang="es" sz="1300">
                <a:solidFill>
                  <a:schemeClr val="dk1"/>
                </a:solidFill>
                <a:highlight>
                  <a:srgbClr val="F8F9FA"/>
                </a:highlight>
              </a:rPr>
              <a:t>, </a:t>
            </a:r>
            <a:r>
              <a:rPr i="1" lang="es" sz="1300">
                <a:solidFill>
                  <a:schemeClr val="dk1"/>
                </a:solidFill>
                <a:highlight>
                  <a:srgbClr val="F8F9FA"/>
                </a:highlight>
              </a:rPr>
              <a:t>φ → </a:t>
            </a:r>
            <a:r>
              <a:rPr lang="es" sz="1300">
                <a:solidFill>
                  <a:schemeClr val="dk1"/>
                </a:solidFill>
                <a:highlight>
                  <a:srgbClr val="F8F9FA"/>
                </a:highlight>
              </a:rPr>
              <a:t>Volt</a:t>
            </a:r>
            <a:endParaRPr sz="2200"/>
          </a:p>
          <a:p>
            <a:pPr indent="0" lvl="0" marL="0" rtl="0" algn="l">
              <a:spcBef>
                <a:spcPts val="1200"/>
              </a:spcBef>
              <a:spcAft>
                <a:spcPts val="0"/>
              </a:spcAft>
              <a:buNone/>
            </a:pPr>
            <a:r>
              <a:rPr b="1" lang="es" sz="1300">
                <a:solidFill>
                  <a:schemeClr val="dk1"/>
                </a:solidFill>
                <a:highlight>
                  <a:srgbClr val="F8F9FA"/>
                </a:highlight>
              </a:rPr>
              <a:t>E </a:t>
            </a:r>
            <a:r>
              <a:rPr i="1" lang="es" sz="1300">
                <a:solidFill>
                  <a:schemeClr val="dk1"/>
                </a:solidFill>
                <a:highlight>
                  <a:srgbClr val="F8F9FA"/>
                </a:highlight>
              </a:rPr>
              <a:t>→</a:t>
            </a:r>
            <a:r>
              <a:rPr lang="es" sz="1300">
                <a:solidFill>
                  <a:schemeClr val="dk1"/>
                </a:solidFill>
                <a:highlight>
                  <a:srgbClr val="F8F9FA"/>
                </a:highlight>
              </a:rPr>
              <a:t>Volt per Meter (V/m)</a:t>
            </a:r>
            <a:endParaRPr sz="1300">
              <a:solidFill>
                <a:schemeClr val="dk1"/>
              </a:solidFill>
              <a:highlight>
                <a:srgbClr val="F8F9FA"/>
              </a:highlight>
            </a:endParaRPr>
          </a:p>
          <a:p>
            <a:pPr indent="0" lvl="0" marL="0" rtl="0" algn="l">
              <a:spcBef>
                <a:spcPts val="1200"/>
              </a:spcBef>
              <a:spcAft>
                <a:spcPts val="0"/>
              </a:spcAft>
              <a:buNone/>
            </a:pPr>
            <a:r>
              <a:rPr lang="es" sz="1300">
                <a:solidFill>
                  <a:schemeClr val="dk1"/>
                </a:solidFill>
                <a:highlight>
                  <a:srgbClr val="F8F9FA"/>
                </a:highlight>
              </a:rPr>
              <a:t>1.</a:t>
            </a:r>
            <a:endParaRPr sz="1300">
              <a:solidFill>
                <a:schemeClr val="dk1"/>
              </a:solidFill>
              <a:highlight>
                <a:srgbClr val="F8F9FA"/>
              </a:highlight>
            </a:endParaRPr>
          </a:p>
          <a:p>
            <a:pPr indent="0" lvl="0" marL="0" rtl="0" algn="l">
              <a:spcBef>
                <a:spcPts val="1200"/>
              </a:spcBef>
              <a:spcAft>
                <a:spcPts val="1200"/>
              </a:spcAft>
              <a:buNone/>
            </a:pPr>
            <a:r>
              <a:t/>
            </a:r>
            <a:endParaRPr sz="1300">
              <a:solidFill>
                <a:schemeClr val="dk1"/>
              </a:solidFill>
              <a:highlight>
                <a:srgbClr val="F8F9FA"/>
              </a:highlight>
            </a:endParaRPr>
          </a:p>
        </p:txBody>
      </p:sp>
      <p:pic>
        <p:nvPicPr>
          <p:cNvPr id="187" name="Google Shape;187;p29"/>
          <p:cNvPicPr preferRelativeResize="0"/>
          <p:nvPr/>
        </p:nvPicPr>
        <p:blipFill rotWithShape="1">
          <a:blip r:embed="rId3">
            <a:alphaModFix/>
          </a:blip>
          <a:srcRect b="78571" l="87418" r="0" t="0"/>
          <a:stretch/>
        </p:blipFill>
        <p:spPr>
          <a:xfrm>
            <a:off x="7993575" y="0"/>
            <a:ext cx="1150426" cy="1102175"/>
          </a:xfrm>
          <a:prstGeom prst="rect">
            <a:avLst/>
          </a:prstGeom>
          <a:noFill/>
          <a:ln>
            <a:noFill/>
          </a:ln>
        </p:spPr>
      </p:pic>
      <p:pic>
        <p:nvPicPr>
          <p:cNvPr id="188" name="Google Shape;188;p29"/>
          <p:cNvPicPr preferRelativeResize="0"/>
          <p:nvPr/>
        </p:nvPicPr>
        <p:blipFill>
          <a:blip r:embed="rId4">
            <a:alphaModFix/>
          </a:blip>
          <a:stretch>
            <a:fillRect/>
          </a:stretch>
        </p:blipFill>
        <p:spPr>
          <a:xfrm>
            <a:off x="3046625" y="1561975"/>
            <a:ext cx="3050749" cy="3050749"/>
          </a:xfrm>
          <a:prstGeom prst="rect">
            <a:avLst/>
          </a:prstGeom>
          <a:noFill/>
          <a:ln>
            <a:noFill/>
          </a:ln>
        </p:spPr>
      </p:pic>
      <p:pic>
        <p:nvPicPr>
          <p:cNvPr id="189" name="Google Shape;189;p29"/>
          <p:cNvPicPr preferRelativeResize="0"/>
          <p:nvPr/>
        </p:nvPicPr>
        <p:blipFill>
          <a:blip r:embed="rId5">
            <a:alphaModFix/>
          </a:blip>
          <a:stretch>
            <a:fillRect/>
          </a:stretch>
        </p:blipFill>
        <p:spPr>
          <a:xfrm>
            <a:off x="6965350" y="1677800"/>
            <a:ext cx="1648923" cy="1102175"/>
          </a:xfrm>
          <a:prstGeom prst="rect">
            <a:avLst/>
          </a:prstGeom>
          <a:noFill/>
          <a:ln>
            <a:noFill/>
          </a:ln>
        </p:spPr>
      </p:pic>
      <p:pic>
        <p:nvPicPr>
          <p:cNvPr id="190" name="Google Shape;190;p29"/>
          <p:cNvPicPr preferRelativeResize="0"/>
          <p:nvPr/>
        </p:nvPicPr>
        <p:blipFill>
          <a:blip r:embed="rId6">
            <a:alphaModFix/>
          </a:blip>
          <a:stretch>
            <a:fillRect/>
          </a:stretch>
        </p:blipFill>
        <p:spPr>
          <a:xfrm>
            <a:off x="7022978" y="3510550"/>
            <a:ext cx="1244173" cy="1102175"/>
          </a:xfrm>
          <a:prstGeom prst="rect">
            <a:avLst/>
          </a:prstGeom>
          <a:noFill/>
          <a:ln>
            <a:noFill/>
          </a:ln>
        </p:spPr>
      </p:pic>
      <p:sp>
        <p:nvSpPr>
          <p:cNvPr id="191" name="Google Shape;191;p29"/>
          <p:cNvSpPr txBox="1"/>
          <p:nvPr/>
        </p:nvSpPr>
        <p:spPr>
          <a:xfrm>
            <a:off x="6965350" y="1331675"/>
            <a:ext cx="484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300">
                <a:solidFill>
                  <a:schemeClr val="dk1"/>
                </a:solidFill>
                <a:highlight>
                  <a:srgbClr val="F8F9FA"/>
                </a:highlight>
              </a:rPr>
              <a:t>1.</a:t>
            </a:r>
            <a:endParaRPr/>
          </a:p>
        </p:txBody>
      </p:sp>
      <p:sp>
        <p:nvSpPr>
          <p:cNvPr id="192" name="Google Shape;192;p29"/>
          <p:cNvSpPr txBox="1"/>
          <p:nvPr/>
        </p:nvSpPr>
        <p:spPr>
          <a:xfrm>
            <a:off x="7022975" y="3126100"/>
            <a:ext cx="484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300">
                <a:solidFill>
                  <a:schemeClr val="dk1"/>
                </a:solidFill>
                <a:highlight>
                  <a:srgbClr val="F8F9FA"/>
                </a:highlight>
              </a:rPr>
              <a:t>2</a:t>
            </a:r>
            <a:r>
              <a:rPr lang="es" sz="1300">
                <a:solidFill>
                  <a:schemeClr val="dk1"/>
                </a:solidFill>
                <a:highlight>
                  <a:srgbClr val="F8F9FA"/>
                </a:highlight>
              </a:rPr>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8" name="Google Shape;19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0" name="Google Shape;200;p30"/>
          <p:cNvSpPr txBox="1"/>
          <p:nvPr/>
        </p:nvSpPr>
        <p:spPr>
          <a:xfrm>
            <a:off x="2901450" y="4568875"/>
            <a:ext cx="35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Figure 9. Comparison between 30˚ and 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 name="Google Shape;20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1"/>
          <p:cNvPicPr preferRelativeResize="0"/>
          <p:nvPr/>
        </p:nvPicPr>
        <p:blipFill>
          <a:blip r:embed="rId3">
            <a:alphaModFix/>
          </a:blip>
          <a:stretch>
            <a:fillRect/>
          </a:stretch>
        </p:blipFill>
        <p:spPr>
          <a:xfrm>
            <a:off x="7743863" y="352375"/>
            <a:ext cx="809625" cy="800100"/>
          </a:xfrm>
          <a:prstGeom prst="rect">
            <a:avLst/>
          </a:prstGeom>
          <a:noFill/>
          <a:ln>
            <a:noFill/>
          </a:ln>
        </p:spPr>
      </p:pic>
      <p:pic>
        <p:nvPicPr>
          <p:cNvPr id="208" name="Google Shape;208;p31"/>
          <p:cNvPicPr preferRelativeResize="0"/>
          <p:nvPr/>
        </p:nvPicPr>
        <p:blipFill>
          <a:blip r:embed="rId4">
            <a:alphaModFix/>
          </a:blip>
          <a:stretch>
            <a:fillRect/>
          </a:stretch>
        </p:blipFill>
        <p:spPr>
          <a:xfrm>
            <a:off x="-77200" y="142750"/>
            <a:ext cx="9144000" cy="5143500"/>
          </a:xfrm>
          <a:prstGeom prst="rect">
            <a:avLst/>
          </a:prstGeom>
          <a:noFill/>
          <a:ln>
            <a:noFill/>
          </a:ln>
        </p:spPr>
      </p:pic>
      <p:sp>
        <p:nvSpPr>
          <p:cNvPr id="209" name="Google Shape;209;p31"/>
          <p:cNvSpPr txBox="1"/>
          <p:nvPr/>
        </p:nvSpPr>
        <p:spPr>
          <a:xfrm>
            <a:off x="2944300" y="4605550"/>
            <a:ext cx="39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Figure 10. </a:t>
            </a:r>
            <a:r>
              <a:rPr lang="es">
                <a:solidFill>
                  <a:schemeClr val="dk1"/>
                </a:solidFill>
              </a:rPr>
              <a:t>Comparison between 90˚ and 115˚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64" name="Google Shape;64;p14"/>
          <p:cNvPicPr preferRelativeResize="0"/>
          <p:nvPr/>
        </p:nvPicPr>
        <p:blipFill>
          <a:blip r:embed="rId4">
            <a:alphaModFix/>
          </a:blip>
          <a:stretch>
            <a:fillRect/>
          </a:stretch>
        </p:blipFill>
        <p:spPr>
          <a:xfrm>
            <a:off x="1471613" y="2228850"/>
            <a:ext cx="6505575" cy="990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63950"/>
            <a:ext cx="582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a:solidFill>
                  <a:srgbClr val="333333"/>
                </a:solidFill>
              </a:rPr>
              <a:t>What is simulation?</a:t>
            </a:r>
            <a:endParaRPr/>
          </a:p>
        </p:txBody>
      </p:sp>
      <p:sp>
        <p:nvSpPr>
          <p:cNvPr id="70" name="Google Shape;70;p15"/>
          <p:cNvSpPr txBox="1"/>
          <p:nvPr>
            <p:ph idx="1" type="body"/>
          </p:nvPr>
        </p:nvSpPr>
        <p:spPr>
          <a:xfrm>
            <a:off x="798325" y="1158625"/>
            <a:ext cx="7273200" cy="35649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lang="es" sz="1600">
                <a:solidFill>
                  <a:schemeClr val="dk1"/>
                </a:solidFill>
              </a:rPr>
              <a:t>A simulation imitates the operation of real world processes or systems with the use of models. The model represents the key behaviours and characteristics of the selected process or system while the simulation represents how the model evolves under different conditions .</a:t>
            </a:r>
            <a:endParaRPr sz="1600">
              <a:solidFill>
                <a:schemeClr val="dk1"/>
              </a:solidFill>
            </a:endParaRPr>
          </a:p>
          <a:p>
            <a:pPr indent="0" lvl="0" marL="0" rtl="0" algn="l">
              <a:spcBef>
                <a:spcPts val="1500"/>
              </a:spcBef>
              <a:spcAft>
                <a:spcPts val="1200"/>
              </a:spcAft>
              <a:buNone/>
            </a:pPr>
            <a:r>
              <a:t/>
            </a:r>
            <a:endParaRPr/>
          </a:p>
        </p:txBody>
      </p:sp>
      <p:sp>
        <p:nvSpPr>
          <p:cNvPr id="71" name="Google Shape;71;p15"/>
          <p:cNvSpPr txBox="1"/>
          <p:nvPr/>
        </p:nvSpPr>
        <p:spPr>
          <a:xfrm>
            <a:off x="2657475" y="2796775"/>
            <a:ext cx="39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 name="Google Shape;72;p15"/>
          <p:cNvSpPr txBox="1"/>
          <p:nvPr/>
        </p:nvSpPr>
        <p:spPr>
          <a:xfrm>
            <a:off x="311700" y="2571750"/>
            <a:ext cx="529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es" sz="2800">
                <a:solidFill>
                  <a:srgbClr val="333333"/>
                </a:solidFill>
              </a:rPr>
              <a:t>Why we need simulation?</a:t>
            </a:r>
            <a:endParaRPr sz="2800">
              <a:solidFill>
                <a:schemeClr val="dk1"/>
              </a:solidFill>
            </a:endParaRPr>
          </a:p>
        </p:txBody>
      </p:sp>
      <p:pic>
        <p:nvPicPr>
          <p:cNvPr id="73" name="Google Shape;73;p15"/>
          <p:cNvPicPr preferRelativeResize="0"/>
          <p:nvPr/>
        </p:nvPicPr>
        <p:blipFill rotWithShape="1">
          <a:blip r:embed="rId3">
            <a:alphaModFix/>
          </a:blip>
          <a:srcRect b="78571" l="87418" r="0" t="0"/>
          <a:stretch/>
        </p:blipFill>
        <p:spPr>
          <a:xfrm>
            <a:off x="7993575" y="0"/>
            <a:ext cx="1150426" cy="1102175"/>
          </a:xfrm>
          <a:prstGeom prst="rect">
            <a:avLst/>
          </a:prstGeom>
          <a:noFill/>
          <a:ln>
            <a:noFill/>
          </a:ln>
        </p:spPr>
      </p:pic>
      <p:sp>
        <p:nvSpPr>
          <p:cNvPr id="74" name="Google Shape;74;p15"/>
          <p:cNvSpPr txBox="1"/>
          <p:nvPr/>
        </p:nvSpPr>
        <p:spPr>
          <a:xfrm>
            <a:off x="798325" y="3369525"/>
            <a:ext cx="3150600" cy="1191900"/>
          </a:xfrm>
          <a:prstGeom prst="rect">
            <a:avLst/>
          </a:prstGeom>
          <a:noFill/>
          <a:ln>
            <a:noFill/>
          </a:ln>
        </p:spPr>
        <p:txBody>
          <a:bodyPr anchorCtr="0" anchor="t" bIns="91425" lIns="91425" spcFirstLastPara="1" rIns="91425" wrap="square" tIns="91425">
            <a:spAutoFit/>
          </a:bodyPr>
          <a:lstStyle/>
          <a:p>
            <a:pPr indent="-355600" lvl="0" marL="457200" marR="38100" rtl="0" algn="l">
              <a:lnSpc>
                <a:spcPct val="128571"/>
              </a:lnSpc>
              <a:spcBef>
                <a:spcPts val="0"/>
              </a:spcBef>
              <a:spcAft>
                <a:spcPts val="0"/>
              </a:spcAft>
              <a:buClr>
                <a:srgbClr val="202124"/>
              </a:buClr>
              <a:buSzPts val="2000"/>
              <a:buChar char="●"/>
            </a:pPr>
            <a:r>
              <a:rPr lang="es" sz="2000">
                <a:solidFill>
                  <a:srgbClr val="202124"/>
                </a:solidFill>
                <a:highlight>
                  <a:srgbClr val="F8F9FA"/>
                </a:highlight>
              </a:rPr>
              <a:t>safety benefits</a:t>
            </a:r>
            <a:endParaRPr sz="2000">
              <a:solidFill>
                <a:srgbClr val="202124"/>
              </a:solidFill>
              <a:highlight>
                <a:srgbClr val="F8F9FA"/>
              </a:highlight>
            </a:endParaRPr>
          </a:p>
          <a:p>
            <a:pPr indent="-355600" lvl="0" marL="457200" marR="38100" rtl="0" algn="l">
              <a:lnSpc>
                <a:spcPct val="128571"/>
              </a:lnSpc>
              <a:spcBef>
                <a:spcPts val="0"/>
              </a:spcBef>
              <a:spcAft>
                <a:spcPts val="0"/>
              </a:spcAft>
              <a:buClr>
                <a:srgbClr val="202124"/>
              </a:buClr>
              <a:buSzPts val="2000"/>
              <a:buChar char="●"/>
            </a:pPr>
            <a:r>
              <a:rPr lang="es" sz="2000">
                <a:solidFill>
                  <a:srgbClr val="202124"/>
                </a:solidFill>
                <a:highlight>
                  <a:srgbClr val="F8F9FA"/>
                </a:highlight>
              </a:rPr>
              <a:t>economic benefits</a:t>
            </a:r>
            <a:endParaRPr sz="2000">
              <a:solidFill>
                <a:srgbClr val="202124"/>
              </a:solidFill>
              <a:highlight>
                <a:srgbClr val="F8F9FA"/>
              </a:highlight>
            </a:endParaRPr>
          </a:p>
          <a:p>
            <a:pPr indent="0" lvl="0" marL="457200" rtl="0" algn="l">
              <a:spcBef>
                <a:spcPts val="0"/>
              </a:spcBef>
              <a:spcAft>
                <a:spcPts val="0"/>
              </a:spcAft>
              <a:buNone/>
            </a:pPr>
            <a:r>
              <a:t/>
            </a:r>
            <a:endParaRPr/>
          </a:p>
        </p:txBody>
      </p:sp>
      <p:pic>
        <p:nvPicPr>
          <p:cNvPr id="75" name="Google Shape;75;p15"/>
          <p:cNvPicPr preferRelativeResize="0"/>
          <p:nvPr/>
        </p:nvPicPr>
        <p:blipFill>
          <a:blip r:embed="rId4">
            <a:alphaModFix/>
          </a:blip>
          <a:stretch>
            <a:fillRect/>
          </a:stretch>
        </p:blipFill>
        <p:spPr>
          <a:xfrm>
            <a:off x="4716676" y="2796763"/>
            <a:ext cx="1862700" cy="1849137"/>
          </a:xfrm>
          <a:prstGeom prst="rect">
            <a:avLst/>
          </a:prstGeom>
          <a:noFill/>
          <a:ln>
            <a:noFill/>
          </a:ln>
        </p:spPr>
      </p:pic>
      <p:pic>
        <p:nvPicPr>
          <p:cNvPr id="76" name="Google Shape;76;p15"/>
          <p:cNvPicPr preferRelativeResize="0"/>
          <p:nvPr/>
        </p:nvPicPr>
        <p:blipFill>
          <a:blip r:embed="rId5">
            <a:alphaModFix/>
          </a:blip>
          <a:stretch>
            <a:fillRect/>
          </a:stretch>
        </p:blipFill>
        <p:spPr>
          <a:xfrm>
            <a:off x="6768950" y="2860449"/>
            <a:ext cx="2186975" cy="1721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idx="1" type="body"/>
          </p:nvPr>
        </p:nvSpPr>
        <p:spPr>
          <a:xfrm>
            <a:off x="311700" y="1263825"/>
            <a:ext cx="8520600" cy="3416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rgbClr val="202124"/>
              </a:buClr>
              <a:buSzPts val="2100"/>
              <a:buAutoNum type="arabicPeriod"/>
            </a:pPr>
            <a:r>
              <a:rPr lang="es" sz="2100">
                <a:solidFill>
                  <a:srgbClr val="202124"/>
                </a:solidFill>
                <a:highlight>
                  <a:srgbClr val="F8F9FA"/>
                </a:highlight>
              </a:rPr>
              <a:t>Efficient code</a:t>
            </a:r>
            <a:endParaRPr sz="2100">
              <a:solidFill>
                <a:srgbClr val="202124"/>
              </a:solidFill>
              <a:highlight>
                <a:srgbClr val="F8F9FA"/>
              </a:highlight>
            </a:endParaRPr>
          </a:p>
          <a:p>
            <a:pPr indent="-361950" lvl="0" marL="457200" rtl="0" algn="l">
              <a:lnSpc>
                <a:spcPct val="150000"/>
              </a:lnSpc>
              <a:spcBef>
                <a:spcPts val="0"/>
              </a:spcBef>
              <a:spcAft>
                <a:spcPts val="0"/>
              </a:spcAft>
              <a:buClr>
                <a:srgbClr val="202124"/>
              </a:buClr>
              <a:buSzPts val="2100"/>
              <a:buAutoNum type="arabicPeriod"/>
            </a:pPr>
            <a:r>
              <a:rPr lang="es" sz="2100">
                <a:solidFill>
                  <a:srgbClr val="202124"/>
                </a:solidFill>
                <a:highlight>
                  <a:srgbClr val="F8F9FA"/>
                </a:highlight>
              </a:rPr>
              <a:t>Simulation results conform to the laws of physics in the real world</a:t>
            </a:r>
            <a:endParaRPr sz="2100">
              <a:solidFill>
                <a:srgbClr val="202124"/>
              </a:solidFill>
              <a:highlight>
                <a:srgbClr val="F8F9FA"/>
              </a:highlight>
            </a:endParaRPr>
          </a:p>
          <a:p>
            <a:pPr indent="-361950" lvl="0" marL="457200" rtl="0" algn="l">
              <a:lnSpc>
                <a:spcPct val="150000"/>
              </a:lnSpc>
              <a:spcBef>
                <a:spcPts val="0"/>
              </a:spcBef>
              <a:spcAft>
                <a:spcPts val="0"/>
              </a:spcAft>
              <a:buClr>
                <a:srgbClr val="202124"/>
              </a:buClr>
              <a:buSzPts val="2100"/>
              <a:buAutoNum type="arabicPeriod"/>
            </a:pPr>
            <a:r>
              <a:rPr lang="es" sz="2100">
                <a:solidFill>
                  <a:srgbClr val="202124"/>
                </a:solidFill>
                <a:highlight>
                  <a:srgbClr val="F8F9FA"/>
                </a:highlight>
              </a:rPr>
              <a:t>Consider all variables that can have a significant impact</a:t>
            </a:r>
            <a:endParaRPr sz="2100">
              <a:solidFill>
                <a:srgbClr val="202124"/>
              </a:solidFill>
              <a:highlight>
                <a:srgbClr val="F8F9FA"/>
              </a:highlight>
            </a:endParaRPr>
          </a:p>
          <a:p>
            <a:pPr indent="-361950" lvl="0" marL="457200" rtl="0" algn="l">
              <a:lnSpc>
                <a:spcPct val="150000"/>
              </a:lnSpc>
              <a:spcBef>
                <a:spcPts val="0"/>
              </a:spcBef>
              <a:spcAft>
                <a:spcPts val="0"/>
              </a:spcAft>
              <a:buClr>
                <a:srgbClr val="202124"/>
              </a:buClr>
              <a:buSzPts val="2100"/>
              <a:buAutoNum type="arabicPeriod"/>
            </a:pPr>
            <a:r>
              <a:rPr lang="es" sz="2100">
                <a:solidFill>
                  <a:srgbClr val="202124"/>
                </a:solidFill>
                <a:highlight>
                  <a:srgbClr val="F8F9FA"/>
                </a:highlight>
              </a:rPr>
              <a:t>Achieve </a:t>
            </a:r>
            <a:r>
              <a:rPr lang="es" sz="2000">
                <a:solidFill>
                  <a:srgbClr val="202124"/>
                </a:solidFill>
                <a:highlight>
                  <a:srgbClr val="F8F9FA"/>
                </a:highlight>
              </a:rPr>
              <a:t>safety or </a:t>
            </a:r>
            <a:r>
              <a:rPr lang="es" sz="2100">
                <a:solidFill>
                  <a:srgbClr val="202124"/>
                </a:solidFill>
                <a:highlight>
                  <a:srgbClr val="F8F9FA"/>
                </a:highlight>
              </a:rPr>
              <a:t>economic benefits</a:t>
            </a:r>
            <a:endParaRPr sz="2100">
              <a:solidFill>
                <a:srgbClr val="202124"/>
              </a:solidFill>
              <a:highlight>
                <a:srgbClr val="F8F9FA"/>
              </a:highlight>
            </a:endParaRPr>
          </a:p>
          <a:p>
            <a:pPr indent="0" lvl="0" marL="0" rtl="0" algn="l">
              <a:spcBef>
                <a:spcPts val="0"/>
              </a:spcBef>
              <a:spcAft>
                <a:spcPts val="1200"/>
              </a:spcAft>
              <a:buNone/>
            </a:pPr>
            <a:r>
              <a:t/>
            </a:r>
            <a:endParaRPr/>
          </a:p>
        </p:txBody>
      </p:sp>
      <p:sp>
        <p:nvSpPr>
          <p:cNvPr id="82" name="Google Shape;82;p16"/>
          <p:cNvSpPr txBox="1"/>
          <p:nvPr/>
        </p:nvSpPr>
        <p:spPr>
          <a:xfrm>
            <a:off x="1722025" y="432525"/>
            <a:ext cx="58293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900">
                <a:solidFill>
                  <a:srgbClr val="980000"/>
                </a:solidFill>
              </a:rPr>
              <a:t>How to judge</a:t>
            </a:r>
            <a:r>
              <a:rPr lang="es" sz="2900">
                <a:solidFill>
                  <a:srgbClr val="980000"/>
                </a:solidFill>
              </a:rPr>
              <a:t> a good simulation?</a:t>
            </a:r>
            <a:endParaRPr sz="2900">
              <a:solidFill>
                <a:srgbClr val="980000"/>
              </a:solidFill>
            </a:endParaRPr>
          </a:p>
          <a:p>
            <a:pPr indent="0" lvl="0" marL="0" rtl="0" algn="ctr">
              <a:spcBef>
                <a:spcPts val="0"/>
              </a:spcBef>
              <a:spcAft>
                <a:spcPts val="0"/>
              </a:spcAft>
              <a:buNone/>
            </a:pPr>
            <a:r>
              <a:t/>
            </a:r>
            <a:endParaRPr/>
          </a:p>
        </p:txBody>
      </p:sp>
      <p:pic>
        <p:nvPicPr>
          <p:cNvPr id="83" name="Google Shape;83;p16"/>
          <p:cNvPicPr preferRelativeResize="0"/>
          <p:nvPr/>
        </p:nvPicPr>
        <p:blipFill rotWithShape="1">
          <a:blip r:embed="rId3">
            <a:alphaModFix/>
          </a:blip>
          <a:srcRect b="78571" l="87418" r="0" t="0"/>
          <a:stretch/>
        </p:blipFill>
        <p:spPr>
          <a:xfrm>
            <a:off x="7993575" y="0"/>
            <a:ext cx="1150426" cy="110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611438" y="497138"/>
            <a:ext cx="8181975" cy="2886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8"/>
          <p:cNvPicPr preferRelativeResize="0"/>
          <p:nvPr/>
        </p:nvPicPr>
        <p:blipFill>
          <a:blip r:embed="rId3">
            <a:alphaModFix/>
          </a:blip>
          <a:stretch>
            <a:fillRect/>
          </a:stretch>
        </p:blipFill>
        <p:spPr>
          <a:xfrm>
            <a:off x="1107800" y="393450"/>
            <a:ext cx="7658100" cy="4514850"/>
          </a:xfrm>
          <a:prstGeom prst="rect">
            <a:avLst/>
          </a:prstGeom>
          <a:noFill/>
          <a:ln>
            <a:noFill/>
          </a:ln>
        </p:spPr>
      </p:pic>
      <p:sp>
        <p:nvSpPr>
          <p:cNvPr id="96" name="Google Shape;96;p18"/>
          <p:cNvSpPr txBox="1"/>
          <p:nvPr/>
        </p:nvSpPr>
        <p:spPr>
          <a:xfrm>
            <a:off x="3093350" y="4568875"/>
            <a:ext cx="32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Figure </a:t>
            </a:r>
            <a:r>
              <a:rPr lang="es"/>
              <a:t>1. Basic simulation properties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 name="Google Shape;103;p19"/>
          <p:cNvPicPr preferRelativeResize="0"/>
          <p:nvPr/>
        </p:nvPicPr>
        <p:blipFill>
          <a:blip r:embed="rId3">
            <a:alphaModFix/>
          </a:blip>
          <a:stretch>
            <a:fillRect/>
          </a:stretch>
        </p:blipFill>
        <p:spPr>
          <a:xfrm>
            <a:off x="3499350" y="320463"/>
            <a:ext cx="5105400" cy="280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20"/>
          <p:cNvPicPr preferRelativeResize="0"/>
          <p:nvPr/>
        </p:nvPicPr>
        <p:blipFill>
          <a:blip r:embed="rId3">
            <a:alphaModFix/>
          </a:blip>
          <a:stretch>
            <a:fillRect/>
          </a:stretch>
        </p:blipFill>
        <p:spPr>
          <a:xfrm>
            <a:off x="1277825" y="189025"/>
            <a:ext cx="7467600" cy="4838700"/>
          </a:xfrm>
          <a:prstGeom prst="rect">
            <a:avLst/>
          </a:prstGeom>
          <a:noFill/>
          <a:ln>
            <a:noFill/>
          </a:ln>
        </p:spPr>
      </p:pic>
      <p:pic>
        <p:nvPicPr>
          <p:cNvPr id="111" name="Google Shape;111;p20"/>
          <p:cNvPicPr preferRelativeResize="0"/>
          <p:nvPr/>
        </p:nvPicPr>
        <p:blipFill>
          <a:blip r:embed="rId4">
            <a:alphaModFix/>
          </a:blip>
          <a:stretch>
            <a:fillRect/>
          </a:stretch>
        </p:blipFill>
        <p:spPr>
          <a:xfrm>
            <a:off x="0" y="0"/>
            <a:ext cx="9144000" cy="5143500"/>
          </a:xfrm>
          <a:prstGeom prst="rect">
            <a:avLst/>
          </a:prstGeom>
          <a:noFill/>
          <a:ln>
            <a:noFill/>
          </a:ln>
        </p:spPr>
      </p:pic>
      <p:sp>
        <p:nvSpPr>
          <p:cNvPr id="112" name="Google Shape;112;p20"/>
          <p:cNvSpPr txBox="1"/>
          <p:nvPr/>
        </p:nvSpPr>
        <p:spPr>
          <a:xfrm>
            <a:off x="3164100" y="4627525"/>
            <a:ext cx="28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Figure 2. 2D field plot for 30˚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1462088" y="238125"/>
            <a:ext cx="6219825" cy="4667250"/>
          </a:xfrm>
          <a:prstGeom prst="rect">
            <a:avLst/>
          </a:prstGeom>
          <a:noFill/>
          <a:ln>
            <a:noFill/>
          </a:ln>
        </p:spPr>
      </p:pic>
      <p:pic>
        <p:nvPicPr>
          <p:cNvPr id="118" name="Google Shape;118;p21"/>
          <p:cNvPicPr preferRelativeResize="0"/>
          <p:nvPr/>
        </p:nvPicPr>
        <p:blipFill>
          <a:blip r:embed="rId4">
            <a:alphaModFix/>
          </a:blip>
          <a:stretch>
            <a:fillRect/>
          </a:stretch>
        </p:blipFill>
        <p:spPr>
          <a:xfrm>
            <a:off x="7743863" y="352375"/>
            <a:ext cx="809625" cy="800100"/>
          </a:xfrm>
          <a:prstGeom prst="rect">
            <a:avLst/>
          </a:prstGeom>
          <a:noFill/>
          <a:ln>
            <a:noFill/>
          </a:ln>
        </p:spPr>
      </p:pic>
      <p:pic>
        <p:nvPicPr>
          <p:cNvPr id="119" name="Google Shape;119;p21"/>
          <p:cNvPicPr preferRelativeResize="0"/>
          <p:nvPr/>
        </p:nvPicPr>
        <p:blipFill>
          <a:blip r:embed="rId5">
            <a:alphaModFix/>
          </a:blip>
          <a:stretch>
            <a:fillRect/>
          </a:stretch>
        </p:blipFill>
        <p:spPr>
          <a:xfrm>
            <a:off x="0" y="0"/>
            <a:ext cx="9144000" cy="5143500"/>
          </a:xfrm>
          <a:prstGeom prst="rect">
            <a:avLst/>
          </a:prstGeom>
          <a:noFill/>
          <a:ln>
            <a:noFill/>
          </a:ln>
        </p:spPr>
      </p:pic>
      <p:sp>
        <p:nvSpPr>
          <p:cNvPr id="120" name="Google Shape;120;p21"/>
          <p:cNvSpPr txBox="1"/>
          <p:nvPr/>
        </p:nvSpPr>
        <p:spPr>
          <a:xfrm>
            <a:off x="3164100" y="4627525"/>
            <a:ext cx="28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Figure 3. 3D field plot for 30˚</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